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  <p:sldMasterId id="2147483656" r:id="rId5"/>
    <p:sldMasterId id="2147483694" r:id="rId6"/>
    <p:sldMasterId id="2147483710" r:id="rId7"/>
    <p:sldMasterId id="2147483722" r:id="rId8"/>
  </p:sldMasterIdLst>
  <p:notesMasterIdLst>
    <p:notesMasterId r:id="rId48"/>
  </p:notesMasterIdLst>
  <p:handoutMasterIdLst>
    <p:handoutMasterId r:id="rId49"/>
  </p:handoutMasterIdLst>
  <p:sldIdLst>
    <p:sldId id="488" r:id="rId9"/>
    <p:sldId id="482" r:id="rId10"/>
    <p:sldId id="425" r:id="rId11"/>
    <p:sldId id="258" r:id="rId12"/>
    <p:sldId id="489" r:id="rId13"/>
    <p:sldId id="490" r:id="rId14"/>
    <p:sldId id="278" r:id="rId15"/>
    <p:sldId id="280" r:id="rId16"/>
    <p:sldId id="281" r:id="rId17"/>
    <p:sldId id="491" r:id="rId18"/>
    <p:sldId id="492" r:id="rId19"/>
    <p:sldId id="493" r:id="rId20"/>
    <p:sldId id="275" r:id="rId21"/>
    <p:sldId id="256" r:id="rId22"/>
    <p:sldId id="495" r:id="rId23"/>
    <p:sldId id="496" r:id="rId24"/>
    <p:sldId id="497" r:id="rId25"/>
    <p:sldId id="498" r:id="rId26"/>
    <p:sldId id="261" r:id="rId27"/>
    <p:sldId id="499" r:id="rId28"/>
    <p:sldId id="500" r:id="rId29"/>
    <p:sldId id="501" r:id="rId30"/>
    <p:sldId id="257" r:id="rId31"/>
    <p:sldId id="259" r:id="rId32"/>
    <p:sldId id="260" r:id="rId33"/>
    <p:sldId id="274" r:id="rId34"/>
    <p:sldId id="272" r:id="rId35"/>
    <p:sldId id="276" r:id="rId36"/>
    <p:sldId id="262" r:id="rId37"/>
    <p:sldId id="263" r:id="rId38"/>
    <p:sldId id="271" r:id="rId39"/>
    <p:sldId id="265" r:id="rId40"/>
    <p:sldId id="268" r:id="rId41"/>
    <p:sldId id="269" r:id="rId42"/>
    <p:sldId id="270" r:id="rId43"/>
    <p:sldId id="264" r:id="rId44"/>
    <p:sldId id="273" r:id="rId45"/>
    <p:sldId id="266" r:id="rId46"/>
    <p:sldId id="277" r:id="rId47"/>
  </p:sldIdLst>
  <p:sldSz cx="9144000" cy="5143500" type="screen16x9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00"/>
    <a:srgbClr val="65B65A"/>
    <a:srgbClr val="5A2359"/>
    <a:srgbClr val="F0536A"/>
    <a:srgbClr val="F2F2F2"/>
    <a:srgbClr val="E10598"/>
    <a:srgbClr val="708DEA"/>
    <a:srgbClr val="002395"/>
    <a:srgbClr val="90A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50000" autoAdjust="0"/>
  </p:normalViewPr>
  <p:slideViewPr>
    <p:cSldViewPr snapToGrid="0" snapToObjects="1">
      <p:cViewPr varScale="1">
        <p:scale>
          <a:sx n="105" d="100"/>
          <a:sy n="105" d="100"/>
        </p:scale>
        <p:origin x="120" y="2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99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2" d="100"/>
          <a:sy n="102" d="100"/>
        </p:scale>
        <p:origin x="3272" y="176"/>
      </p:cViewPr>
      <p:guideLst/>
    </p:cSldViewPr>
  </p:notesViewPr>
  <p:gridSpacing cx="72237" cy="7223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1. Your</a:t>
            </a:r>
            <a:r>
              <a:rPr lang="en-US" baseline="0" dirty="0"/>
              <a:t> r</a:t>
            </a:r>
            <a:r>
              <a:rPr lang="en-US" dirty="0"/>
              <a:t>ole?</a:t>
            </a:r>
          </a:p>
        </c:rich>
      </c:tx>
      <c:layout>
        <c:manualLayout>
          <c:xMode val="edge"/>
          <c:yMode val="edge"/>
          <c:x val="3.2087446955966097E-2"/>
          <c:y val="2.209321946917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Role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Librarian</c:v>
                </c:pt>
                <c:pt idx="1">
                  <c:v>Research services</c:v>
                </c:pt>
                <c:pt idx="2">
                  <c:v>Neither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41-4214-843C-D7EFCB5640CD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2. Did you make a COVID viz in 2020?</a:t>
            </a:r>
          </a:p>
        </c:rich>
      </c:tx>
      <c:layout>
        <c:manualLayout>
          <c:xMode val="edge"/>
          <c:yMode val="edge"/>
          <c:x val="0.13583579732074424"/>
          <c:y val="7.51188371130825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Panelists</c:v>
                </c:pt>
                <c:pt idx="1">
                  <c:v>Non-panelists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4-42B8-969D-7CF370546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Panelists</c:v>
                </c:pt>
                <c:pt idx="1">
                  <c:v>Non-panelists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64-42B8-969D-7CF370546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554991"/>
        <c:axId val="173556239"/>
      </c:barChart>
      <c:catAx>
        <c:axId val="173554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56239"/>
        <c:crosses val="autoZero"/>
        <c:auto val="1"/>
        <c:lblAlgn val="ctr"/>
        <c:lblOffset val="100"/>
        <c:noMultiLvlLbl val="0"/>
      </c:catAx>
      <c:valAx>
        <c:axId val="173556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54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holiday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New Years'</c:v>
                </c:pt>
                <c:pt idx="1">
                  <c:v>Halloween</c:v>
                </c:pt>
                <c:pt idx="2">
                  <c:v>My birthday</c:v>
                </c:pt>
                <c:pt idx="3">
                  <c:v>Daniela's birthday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07-4DB7-8241-3A2225C04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1D2B90C-776D-469A-A8A2-18DE75BD3603}" type="datetimeFigureOut">
              <a:rPr lang="en-GB"/>
              <a:pPr>
                <a:defRPr/>
              </a:pPr>
              <a:t>09/02/2021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573"/>
            <a:ext cx="3038604" cy="4653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59" y="8829573"/>
            <a:ext cx="3038604" cy="4653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1D645871-7ABB-47CC-AF40-5207FD0B05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4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59" y="0"/>
            <a:ext cx="3038604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36308773-B399-475F-B46D-C9B103CD1E7E}" type="datetimeFigureOut">
              <a:rPr lang="en-GB"/>
              <a:pPr>
                <a:defRPr/>
              </a:pPr>
              <a:t>09/02/2021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13" y="4415530"/>
            <a:ext cx="5608975" cy="418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573"/>
            <a:ext cx="3038604" cy="4653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59" y="8829573"/>
            <a:ext cx="3038604" cy="4653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04915706-070A-4707-AA18-DDF1820200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8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4fa53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4fa53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b54fa53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b54fa53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b54fa53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b54fa53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b54fa535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b54fa535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b54fa535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b54fa535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ca14de3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ca14de3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ca14de37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ca14de37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b54fa535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b54fa535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e72d788f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8e72d788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Maps!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54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I’m part of #</a:t>
            </a:r>
            <a:r>
              <a:rPr lang="en-US" dirty="0" err="1"/>
              <a:t>TeamZotero</a:t>
            </a:r>
            <a:r>
              <a:rPr lang="en-US" dirty="0"/>
              <a:t> but really I care about that someone has put some thought into how they manage their citations even if they concluded I’m just going to put them in a Word Doc </a:t>
            </a:r>
          </a:p>
          <a:p>
            <a:r>
              <a:rPr lang="en-US" dirty="0"/>
              <a:t>Best way to move past looking at some of the things people do with software from screaming to acceptance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070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out what people are doing and what they think the library should be doing </a:t>
            </a:r>
          </a:p>
          <a:p>
            <a:r>
              <a:rPr lang="en-US" dirty="0"/>
              <a:t>Figure out what the needs are on campus </a:t>
            </a:r>
          </a:p>
          <a:p>
            <a:r>
              <a:rPr lang="en-US" dirty="0"/>
              <a:t>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769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Recognized a need because it was very hard for librarians as adults / non majors to register for traditional computer science courses available at the school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77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included a maps book display in collaboration with the GIS department on campus and Iowa Geographic Information Council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ArcGis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tools you like other people will also probably like for the same reasons lol </a:t>
            </a:r>
          </a:p>
          <a:p>
            <a:endParaRPr lang="en-US" dirty="0"/>
          </a:p>
          <a:p>
            <a:r>
              <a:rPr lang="en-US" dirty="0"/>
              <a:t>Someone really thought I was going to teach ArcGIS in an hour for 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don’t know what they don’t know </a:t>
            </a:r>
          </a:p>
          <a:p>
            <a:r>
              <a:rPr lang="en-US" dirty="0"/>
              <a:t>Faculty expectations for technology are like faculty expectations for copyright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221E5-7225-48EB-A4EE-420E7BFCF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22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7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173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41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7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97fb4f253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97fb4f253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8e72d788f5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8e72d788f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e72d7897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e72d7897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79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M:\TEMPLATES\SLIDE SHOWS\POWERPOINT TEMPLATE\2017\SAGE Publishing Logo_white_300p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4551262"/>
            <a:ext cx="1221343" cy="460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77019" y="479337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Los Angeles | London | New Delhi | Singapore | Washington DC | Melbourne | Toronto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9C2BE-21FC-A44C-9125-3CA14AB0BB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831097"/>
            <a:ext cx="8423273" cy="174065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53506-234F-9840-B779-12DC8FEACD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2692400"/>
            <a:ext cx="8423275" cy="9528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>
                <a:solidFill>
                  <a:schemeClr val="bg1"/>
                </a:solidFill>
              </a:defRPr>
            </a:lvl1pPr>
            <a:lvl2pPr marL="457200" indent="0" algn="r">
              <a:buNone/>
              <a:defRPr sz="3000">
                <a:solidFill>
                  <a:schemeClr val="bg1"/>
                </a:solidFill>
              </a:defRPr>
            </a:lvl2pPr>
            <a:lvl3pPr marL="914400" indent="0" algn="r">
              <a:buNone/>
              <a:defRPr sz="3000">
                <a:solidFill>
                  <a:schemeClr val="bg1"/>
                </a:solidFill>
              </a:defRPr>
            </a:lvl3pPr>
            <a:lvl4pPr marL="1371600" indent="0" algn="r">
              <a:buNone/>
              <a:defRPr sz="3000">
                <a:solidFill>
                  <a:schemeClr val="bg1"/>
                </a:solidFill>
              </a:defRPr>
            </a:lvl4pPr>
            <a:lvl5pPr marL="1828800" indent="0" algn="r"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499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6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7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5" name="Google Shape;425;p3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33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3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3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80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5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500"/>
              <a:buNone/>
              <a:defRPr sz="1500">
                <a:solidFill>
                  <a:srgbClr val="8B8B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None/>
              <a:defRPr sz="1200">
                <a:solidFill>
                  <a:srgbClr val="8B8B8B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3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3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586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35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3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79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5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0" name="Google Shape;450;p35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35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2" name="Google Shape;452;p35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3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886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M:\TEMPLATES\SLIDE SHOWS\POWERPOINT TEMPLATE\2017\SAGE Publishing Logo_white_300p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4551262"/>
            <a:ext cx="1221343" cy="4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77019" y="479337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Los Angeles | London | New Delhi | Singapore | Washington DC | Melbourne | Toronto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9C2BE-21FC-A44C-9125-3CA14AB0BB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219199"/>
            <a:ext cx="7772400" cy="7335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5000"/>
              </a:lnSpc>
              <a:buNone/>
              <a:defRPr sz="47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53506-234F-9840-B779-12DC8FEACD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250809"/>
            <a:ext cx="7772400" cy="5668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7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r">
              <a:buNone/>
              <a:defRPr sz="3000">
                <a:solidFill>
                  <a:schemeClr val="bg1"/>
                </a:solidFill>
              </a:defRPr>
            </a:lvl2pPr>
            <a:lvl3pPr marL="914400" indent="0" algn="r">
              <a:buNone/>
              <a:defRPr sz="3000">
                <a:solidFill>
                  <a:schemeClr val="bg1"/>
                </a:solidFill>
              </a:defRPr>
            </a:lvl3pPr>
            <a:lvl4pPr marL="1371600" indent="0" algn="r">
              <a:buNone/>
              <a:defRPr sz="3000">
                <a:solidFill>
                  <a:schemeClr val="bg1"/>
                </a:solidFill>
              </a:defRPr>
            </a:lvl4pPr>
            <a:lvl5pPr marL="1828800" indent="0" algn="r"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9685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3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345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5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652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5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68" name="Google Shape;468;p35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69" name="Google Shape;469;p3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901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35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35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6" name="Google Shape;476;p3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690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5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3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477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0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6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3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3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422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8686800" y="4229100"/>
            <a:ext cx="4572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8458200" y="4229100"/>
            <a:ext cx="2286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914401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1" y="0"/>
            <a:ext cx="9144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4229100"/>
            <a:ext cx="9144000" cy="9144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8682231" y="4229100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4232349"/>
            <a:ext cx="912352" cy="911151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914401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4223403"/>
            <a:ext cx="13716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07401" y="4524375"/>
            <a:ext cx="445008" cy="389382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7" y="1200151"/>
            <a:ext cx="6248400" cy="2010095"/>
          </a:xfrm>
        </p:spPr>
        <p:txBody>
          <a:bodyPr>
            <a:no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1976" y="3258687"/>
            <a:ext cx="5638800" cy="83706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893" y="4767264"/>
            <a:ext cx="457200" cy="27384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1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8686800" y="4229100"/>
            <a:ext cx="4572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8458200" y="4229100"/>
            <a:ext cx="2286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912352" y="4229100"/>
            <a:ext cx="4572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4229100"/>
            <a:ext cx="9144000" cy="9144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8682231" y="4229100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4232349"/>
            <a:ext cx="912352" cy="911151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07401" y="4524375"/>
            <a:ext cx="445008" cy="389382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912352" y="4229100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8686800" y="0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8458200" y="0"/>
            <a:ext cx="2286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914401" y="0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1" y="0"/>
            <a:ext cx="9144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9144000" cy="457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8682231" y="0"/>
            <a:ext cx="0" cy="45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912352" cy="4572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914401" y="0"/>
            <a:ext cx="0" cy="45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272" y="1200151"/>
            <a:ext cx="6214072" cy="1990548"/>
          </a:xfrm>
        </p:spPr>
        <p:txBody>
          <a:bodyPr anchor="b">
            <a:normAutofit/>
          </a:bodyPr>
          <a:lstStyle>
            <a:lvl1pPr algn="l">
              <a:defRPr sz="405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273" y="3194997"/>
            <a:ext cx="5449886" cy="86265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2012" y="4767264"/>
            <a:ext cx="457200" cy="27384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5388" y="1200150"/>
            <a:ext cx="361188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2520" y="1200150"/>
            <a:ext cx="361188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 baseline="0"/>
            </a:lvl6pPr>
            <a:lvl7pPr>
              <a:defRPr sz="1350" baseline="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0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AA4AF1-8822-444F-BFFE-D8B97B03A2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219199"/>
            <a:ext cx="7772400" cy="733534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lnSpc>
                <a:spcPts val="5000"/>
              </a:lnSpc>
              <a:defRPr sz="47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slide title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C436466-B7D0-7B41-B446-DE58429FB6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2250809"/>
            <a:ext cx="7772400" cy="5668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700"/>
              </a:lnSpc>
              <a:buNone/>
              <a:defRPr sz="3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461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389" y="1124712"/>
            <a:ext cx="3615107" cy="70408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5388" y="1886030"/>
            <a:ext cx="3611880" cy="2743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9293" y="1124712"/>
            <a:ext cx="3615107" cy="70408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293" y="1885950"/>
            <a:ext cx="3615107" cy="274167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6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4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469802" y="0"/>
            <a:ext cx="228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457200" cy="51435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462978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8229600" y="0"/>
            <a:ext cx="692146" cy="51435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8921746" y="0"/>
            <a:ext cx="228600" cy="51435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466466" y="0"/>
            <a:ext cx="3111598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457200" cy="51435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466465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8915400" y="0"/>
            <a:ext cx="2286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05890" y="285750"/>
            <a:ext cx="2470710" cy="1028700"/>
          </a:xfrm>
        </p:spPr>
        <p:txBody>
          <a:bodyPr anchor="b">
            <a:normAutofit/>
          </a:bodyPr>
          <a:lstStyle>
            <a:lvl1pPr algn="l">
              <a:defRPr sz="21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361950"/>
            <a:ext cx="4648200" cy="42672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05890" y="1371600"/>
            <a:ext cx="2470710" cy="325755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457200" cy="51435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8915400" y="0"/>
            <a:ext cx="2286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3657600" y="0"/>
            <a:ext cx="5264146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890" y="285750"/>
            <a:ext cx="2470710" cy="1028700"/>
          </a:xfrm>
        </p:spPr>
        <p:txBody>
          <a:bodyPr anchor="b">
            <a:normAutofit/>
          </a:bodyPr>
          <a:lstStyle>
            <a:lvl1pPr algn="l">
              <a:defRPr sz="21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3886200" y="361950"/>
            <a:ext cx="4648200" cy="42672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890" y="1371600"/>
            <a:ext cx="2470710" cy="325755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8912221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130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8915400" y="0"/>
            <a:ext cx="228600" cy="51435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462978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457200" cy="51435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462978" y="552164"/>
            <a:ext cx="457200" cy="4572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462978" y="552164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462978" y="1009364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567252" y="673548"/>
            <a:ext cx="252017" cy="220630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462978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584" y="514350"/>
            <a:ext cx="1340994" cy="411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9272" y="514350"/>
            <a:ext cx="5887983" cy="4114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2/10/2021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8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8392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765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94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DDA6B0-CCDA-494B-9FF5-5AF837977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27103"/>
            <a:ext cx="8229600" cy="584775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200"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BD104-9DDA-A245-B0A5-9B87747DE89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202" y="1335742"/>
            <a:ext cx="8229598" cy="3240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937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1429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2932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522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246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6282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043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03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ech bubb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991225" y="1437624"/>
            <a:ext cx="2695574" cy="1400826"/>
          </a:xfrm>
          <a:prstGeom prst="wedgeRoundRectCallout">
            <a:avLst>
              <a:gd name="adj1" fmla="val 8962"/>
              <a:gd name="adj2" fmla="val 85240"/>
              <a:gd name="adj3" fmla="val 16667"/>
            </a:avLst>
          </a:prstGeom>
          <a:solidFill>
            <a:schemeClr val="tx2"/>
          </a:solidFill>
          <a:ln>
            <a:noFill/>
          </a:ln>
        </p:spPr>
        <p:txBody>
          <a:bodyPr lIns="180000" tIns="180000" rIns="180000" bIns="180000" anchor="ctr" anchorCtr="0">
            <a:noAutofit/>
          </a:bodyPr>
          <a:lstStyle>
            <a:lvl1pPr marL="0" indent="0" algn="r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speech bubble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A092D7-0A8D-854A-B0AE-014E21860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27103"/>
            <a:ext cx="8229600" cy="584775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200"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270EF0-FBA9-B747-8E0C-1FB94467BD8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202" y="1335742"/>
            <a:ext cx="4647234" cy="3240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ech bubb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435701"/>
            <a:ext cx="2695574" cy="1400826"/>
          </a:xfrm>
          <a:prstGeom prst="wedgeRoundRectCallout">
            <a:avLst>
              <a:gd name="adj1" fmla="val -7999"/>
              <a:gd name="adj2" fmla="val 77761"/>
              <a:gd name="adj3" fmla="val 16667"/>
            </a:avLst>
          </a:prstGeom>
          <a:solidFill>
            <a:schemeClr val="tx2"/>
          </a:solidFill>
          <a:ln>
            <a:noFill/>
          </a:ln>
        </p:spPr>
        <p:txBody>
          <a:bodyPr lIns="180000" tIns="180000" rIns="180000" bIns="180000" anchor="ctr" anchorCtr="0"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speech bubble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8BD00A-0D6D-5B41-BD17-EA80610BE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27103"/>
            <a:ext cx="8229600" cy="584775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200"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288CDF-D218-F94E-A4EB-33351231A4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39566" y="1335742"/>
            <a:ext cx="4647234" cy="32408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81548" y="676275"/>
            <a:ext cx="7380907" cy="3257550"/>
          </a:xfrm>
          <a:prstGeom prst="roundRect">
            <a:avLst>
              <a:gd name="adj" fmla="val 9731"/>
            </a:avLst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wrap="square" lIns="365760" tIns="274320" rIns="365760" bIns="274320">
            <a:normAutofit/>
          </a:bodyPr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2" y="197068"/>
            <a:ext cx="7106456" cy="4382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3596AD-6C18-6143-A974-8F2735724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27103"/>
            <a:ext cx="8229600" cy="584775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649B07-95AC-3C49-AC48-56F9F369DF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335742"/>
            <a:ext cx="8229600" cy="31286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05D2DE-95D9-484F-B0FA-DDD93A396353}"/>
              </a:ext>
            </a:extLst>
          </p:cNvPr>
          <p:cNvSpPr txBox="1"/>
          <p:nvPr userDrawn="1"/>
        </p:nvSpPr>
        <p:spPr>
          <a:xfrm>
            <a:off x="277019" y="479337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Los Angeles | London | New Delhi | Singapore | Washington DC | Melbourne | Toronto</a:t>
            </a:r>
          </a:p>
        </p:txBody>
      </p:sp>
      <p:pic>
        <p:nvPicPr>
          <p:cNvPr id="4" name="Picture 3" descr="M:\TEMPLATES\SLIDE SHOWS\POWERPOINT TEMPLATE\2017\SAGE Publishing Logo_white_300ppi.png">
            <a:extLst>
              <a:ext uri="{FF2B5EF4-FFF2-40B4-BE49-F238E27FC236}">
                <a16:creationId xmlns:a16="http://schemas.microsoft.com/office/drawing/2014/main" id="{4CEBC8ED-EBD6-3B4A-AC1A-DDAEE129D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4551262"/>
            <a:ext cx="1221343" cy="460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6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0" r:id="rId4"/>
    <p:sldLayoutId id="2147483672" r:id="rId5"/>
    <p:sldLayoutId id="2147483677" r:id="rId6"/>
    <p:sldLayoutId id="2147483671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18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18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18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1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5730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915400" y="0"/>
            <a:ext cx="228600" cy="51435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462978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457200" cy="51435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462978" y="552164"/>
            <a:ext cx="457200" cy="4572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462978" y="552164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462978" y="1009364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567219" y="673577"/>
            <a:ext cx="252083" cy="220573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462978" y="0"/>
            <a:ext cx="0" cy="51435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5389" y="133350"/>
            <a:ext cx="7339012" cy="929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389" y="1200150"/>
            <a:ext cx="7339012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0" y="4767264"/>
            <a:ext cx="9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48239" y="4767264"/>
            <a:ext cx="29813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1" y="4767264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4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5166" indent="-185166" algn="l" defTabSz="685800" rtl="0" eaLnBrk="1" latinLnBrk="0" hangingPunct="1">
        <a:lnSpc>
          <a:spcPct val="90000"/>
        </a:lnSpc>
        <a:spcBef>
          <a:spcPts val="1050"/>
        </a:spcBef>
        <a:buFont typeface="Euphemia" pitchFamily="34" charset="0"/>
        <a:buChar char="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5948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380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indent="-185166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28244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55676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83108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10540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379726" indent="-185166" algn="l" defTabSz="685800" rtl="0" eaLnBrk="1" latinLnBrk="0" hangingPunct="1">
        <a:lnSpc>
          <a:spcPct val="90000"/>
        </a:lnSpc>
        <a:spcBef>
          <a:spcPts val="450"/>
        </a:spcBef>
        <a:buFont typeface="Euphemia" pitchFamily="34" charset="0"/>
        <a:buChar char="›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Black"/>
              <a:buNone/>
              <a:defRPr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○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■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●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○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■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972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venngage.com/blog/misleading-graphs/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www.boldbi.com/blog/your-pie-chart-questions-answered-here" TargetMode="External"/><Relationship Id="rId4" Type="http://schemas.openxmlformats.org/officeDocument/2006/relationships/hyperlink" Target="https://flowingdata.com/2017/02/09/how-to-spot-visualization-lie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1930826.2013.756698" TargetMode="External"/><Relationship Id="rId2" Type="http://schemas.openxmlformats.org/officeDocument/2006/relationships/hyperlink" Target="http://blog.paigemorgan.net/articles/20/reconsidering-skunkworks.html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dodesign.com/the-graphic-design-process-getting-read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pro/desktop/en-us/accessibility_best_practice.ht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www.tableau.com/about/blog/2016/4/examining-data-viz-rules-dont-use-red-green-together-53463" TargetMode="External"/><Relationship Id="rId4" Type="http://schemas.openxmlformats.org/officeDocument/2006/relationships/hyperlink" Target="https://www.csun.edu/universal-design-center/accessible-infograph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3899F-8083-1948-AD7F-86819FDEC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When Charts Get Dangerous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B9DCA-8FDA-449B-8040-4A6D824E1D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Training for the Foundations of Data Viz</a:t>
            </a:r>
          </a:p>
        </p:txBody>
      </p:sp>
    </p:spTree>
    <p:extLst>
      <p:ext uri="{BB962C8B-B14F-4D97-AF65-F5344CB8AC3E}">
        <p14:creationId xmlns:p14="http://schemas.microsoft.com/office/powerpoint/2010/main" val="43004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68" y="68800"/>
            <a:ext cx="5061874" cy="241462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69"/>
          <p:cNvSpPr txBox="1"/>
          <p:nvPr/>
        </p:nvSpPr>
        <p:spPr>
          <a:xfrm>
            <a:off x="-45464" y="4903636"/>
            <a:ext cx="9045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Knaflic, Cole Nussbaumer. </a:t>
            </a:r>
            <a:r>
              <a: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Storytelling with Data : A Data Visualization Guide for Business Professionals</a:t>
            </a: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Hoboken, New Jersey: Wiley, 2015. Web.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369"/>
          <p:cNvSpPr txBox="1"/>
          <p:nvPr/>
        </p:nvSpPr>
        <p:spPr>
          <a:xfrm>
            <a:off x="124965" y="756236"/>
            <a:ext cx="3358986" cy="1108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sng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Before</a:t>
            </a:r>
            <a:endParaRPr kumimoji="0" lang="en-US" sz="1800" b="1" i="0" u="sng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Difficult to gain insights 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Reasons: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p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ie charts, color, legends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69"/>
          <p:cNvSpPr txBox="1"/>
          <p:nvPr/>
        </p:nvSpPr>
        <p:spPr>
          <a:xfrm>
            <a:off x="115893" y="3068217"/>
            <a:ext cx="3356527" cy="1278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sng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After</a:t>
            </a:r>
            <a:endParaRPr kumimoji="0" lang="en-US" sz="1800" b="1" i="0" u="sng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A successful visualization!!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Reasons: bar chart,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c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olor, clear text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p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300" y="2546786"/>
            <a:ext cx="4377088" cy="246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368"/>
          <p:cNvGrpSpPr/>
          <p:nvPr/>
        </p:nvGrpSpPr>
        <p:grpSpPr>
          <a:xfrm>
            <a:off x="468113" y="2926661"/>
            <a:ext cx="8207763" cy="1808800"/>
            <a:chOff x="102800" y="2755000"/>
            <a:chExt cx="8207763" cy="1808800"/>
          </a:xfrm>
        </p:grpSpPr>
        <p:pic>
          <p:nvPicPr>
            <p:cNvPr id="627" name="Google Shape;627;p3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538" y="2755000"/>
              <a:ext cx="8201025" cy="167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368"/>
            <p:cNvSpPr/>
            <p:nvPr/>
          </p:nvSpPr>
          <p:spPr>
            <a:xfrm>
              <a:off x="102800" y="4144400"/>
              <a:ext cx="7955700" cy="41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368"/>
          <p:cNvSpPr txBox="1"/>
          <p:nvPr/>
        </p:nvSpPr>
        <p:spPr>
          <a:xfrm>
            <a:off x="163639" y="104928"/>
            <a:ext cx="9144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Use highlighting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and colors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Calibri"/>
              <a:cs typeface="Calibri"/>
              <a:sym typeface="Arial"/>
            </a:endParaRPr>
          </a:p>
        </p:txBody>
      </p:sp>
      <p:grpSp>
        <p:nvGrpSpPr>
          <p:cNvPr id="640" name="Google Shape;640;p368"/>
          <p:cNvGrpSpPr/>
          <p:nvPr/>
        </p:nvGrpSpPr>
        <p:grpSpPr>
          <a:xfrm>
            <a:off x="516625" y="884934"/>
            <a:ext cx="8115300" cy="1662350"/>
            <a:chOff x="152400" y="767600"/>
            <a:chExt cx="8115300" cy="1662350"/>
          </a:xfrm>
        </p:grpSpPr>
        <p:pic>
          <p:nvPicPr>
            <p:cNvPr id="641" name="Google Shape;641;p3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767600"/>
              <a:ext cx="8115300" cy="160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368"/>
            <p:cNvSpPr/>
            <p:nvPr/>
          </p:nvSpPr>
          <p:spPr>
            <a:xfrm>
              <a:off x="152400" y="2121550"/>
              <a:ext cx="7684200" cy="30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368"/>
          <p:cNvSpPr txBox="1"/>
          <p:nvPr/>
        </p:nvSpPr>
        <p:spPr>
          <a:xfrm>
            <a:off x="86349" y="4706325"/>
            <a:ext cx="46546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Profit % for regions from January - April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3"/>
          <p:cNvSpPr txBox="1"/>
          <p:nvPr/>
        </p:nvSpPr>
        <p:spPr>
          <a:xfrm>
            <a:off x="94129" y="84334"/>
            <a:ext cx="9144000" cy="53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What leads to misleading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 visualizations?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cs typeface="Arial"/>
              <a:sym typeface="Arial"/>
            </a:endParaRPr>
          </a:p>
        </p:txBody>
      </p:sp>
      <p:sp>
        <p:nvSpPr>
          <p:cNvPr id="540" name="Google Shape;540;p363"/>
          <p:cNvSpPr txBox="1"/>
          <p:nvPr/>
        </p:nvSpPr>
        <p:spPr>
          <a:xfrm>
            <a:off x="0" y="925991"/>
            <a:ext cx="4666129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Manipulating the Y-axis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40;p363">
            <a:extLst>
              <a:ext uri="{FF2B5EF4-FFF2-40B4-BE49-F238E27FC236}">
                <a16:creationId xmlns:a16="http://schemas.microsoft.com/office/drawing/2014/main" id="{68B50133-A18D-453B-8005-F9D564EED6CF}"/>
              </a:ext>
            </a:extLst>
          </p:cNvPr>
          <p:cNvSpPr txBox="1"/>
          <p:nvPr/>
        </p:nvSpPr>
        <p:spPr>
          <a:xfrm>
            <a:off x="4728690" y="929350"/>
            <a:ext cx="4139645" cy="3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Truncated ax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es - omitting the baseline</a:t>
            </a: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77CDC-547D-4B70-9367-6835D0E1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" y="1565175"/>
            <a:ext cx="4487840" cy="25212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9382D2-E80A-49FE-A1FF-1492AF9A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41" y="1511984"/>
            <a:ext cx="4128351" cy="2574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E4A79-ECC6-40EE-A9F9-E86ACEA4873E}"/>
              </a:ext>
            </a:extLst>
          </p:cNvPr>
          <p:cNvSpPr/>
          <p:nvPr/>
        </p:nvSpPr>
        <p:spPr>
          <a:xfrm>
            <a:off x="0" y="4910778"/>
            <a:ext cx="66455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https://venngage.com/blog/misleading-graphs/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https://flowingdata.com/2017/02/09/how-to-spot-visualization-lies/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24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3"/>
          <p:cNvSpPr txBox="1"/>
          <p:nvPr/>
        </p:nvSpPr>
        <p:spPr>
          <a:xfrm>
            <a:off x="94129" y="84334"/>
            <a:ext cx="9144000" cy="53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What leads to misleading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Calibri"/>
                <a:cs typeface="Calibri"/>
                <a:sym typeface="Calibri"/>
              </a:rPr>
              <a:t> visualizations?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cs typeface="Arial"/>
              <a:sym typeface="Arial"/>
            </a:endParaRPr>
          </a:p>
        </p:txBody>
      </p:sp>
      <p:sp>
        <p:nvSpPr>
          <p:cNvPr id="540" name="Google Shape;540;p363"/>
          <p:cNvSpPr txBox="1"/>
          <p:nvPr/>
        </p:nvSpPr>
        <p:spPr>
          <a:xfrm>
            <a:off x="0" y="925991"/>
            <a:ext cx="4666129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Omitting data -  trends can be misleading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40;p363">
            <a:extLst>
              <a:ext uri="{FF2B5EF4-FFF2-40B4-BE49-F238E27FC236}">
                <a16:creationId xmlns:a16="http://schemas.microsoft.com/office/drawing/2014/main" id="{68B50133-A18D-453B-8005-F9D564EED6CF}"/>
              </a:ext>
            </a:extLst>
          </p:cNvPr>
          <p:cNvSpPr txBox="1"/>
          <p:nvPr/>
        </p:nvSpPr>
        <p:spPr>
          <a:xfrm>
            <a:off x="4957303" y="929350"/>
            <a:ext cx="4139645" cy="3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Choosing the wrong graph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Roboto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Arial"/>
            </a:endParaRPr>
          </a:p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100"/>
              <a:buFont typeface="Arial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3D06BD-3617-4412-8755-578551033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1539903"/>
            <a:ext cx="4191685" cy="23345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BF4832-0CE5-49C1-AE1F-66D6511C7658}"/>
              </a:ext>
            </a:extLst>
          </p:cNvPr>
          <p:cNvSpPr/>
          <p:nvPr/>
        </p:nvSpPr>
        <p:spPr>
          <a:xfrm>
            <a:off x="0" y="4931372"/>
            <a:ext cx="87128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https://flowingdata.com/2017/02/09/how-to-spot-visualization-lies/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https://www.boldbi.com/blog/your-pie-chart-questions-answered-here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2583A-4F24-4441-ABD3-78203721A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325" y="1525944"/>
            <a:ext cx="4117594" cy="2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0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topics in data visualization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Riopelle, PhD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of Data Services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Miami Libraries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Ethos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 b="1">
                <a:solidFill>
                  <a:srgbClr val="000000"/>
                </a:solidFill>
              </a:rPr>
              <a:t>Graphical excellence is:</a:t>
            </a:r>
            <a:endParaRPr sz="2244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rgbClr val="000000"/>
                </a:solidFill>
              </a:rPr>
              <a:t>Nearly always multivariate.</a:t>
            </a: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rgbClr val="000000"/>
                </a:solidFill>
              </a:rPr>
              <a:t>That which gives to the viewer the greatest number of ideas in the shortest time with the least ink in the smallest space.</a:t>
            </a: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rgbClr val="000000"/>
                </a:solidFill>
              </a:rPr>
              <a:t>The well-designed presentation of interesting data-a matter of substance, of statistics, and of design</a:t>
            </a:r>
            <a:endParaRPr sz="2244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Nunito ExtraLight"/>
                <a:ea typeface="Nunito ExtraLight"/>
                <a:cs typeface="Nunito ExtraLight"/>
                <a:sym typeface="Nunito ExtraLight"/>
              </a:rPr>
              <a:t>(Edward Tufte, The Visual Display of Quantitative Information, 51)</a:t>
            </a:r>
            <a:endParaRPr sz="18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To make good visualizations, you need to understand not just your audience but the </a:t>
            </a:r>
            <a:r>
              <a:rPr lang="en" sz="1600" b="1">
                <a:solidFill>
                  <a:srgbClr val="000000"/>
                </a:solidFill>
              </a:rPr>
              <a:t>structure of your data.</a:t>
            </a:r>
            <a:endParaRPr sz="16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Data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file format?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your data clean?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appropriate measure of central tendency?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Measure of dispersion?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your data skewed?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level of measurement - nominal, ordinal, interval/ratio?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 you need to aggregate before visualizing? If you aggregate, do you lose complexity or over-simplify?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25" y="906801"/>
            <a:ext cx="4878476" cy="36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826000" y="4743300"/>
            <a:ext cx="63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 from http://web.pdx.edu/~stipakb/download/PA551/boxplot.html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vs. Confirmatory Data Analysis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Exploratory</a:t>
            </a:r>
            <a:r>
              <a:rPr lang="en" sz="1500">
                <a:solidFill>
                  <a:schemeClr val="dk1"/>
                </a:solidFill>
              </a:rPr>
              <a:t>: Looking for patterns and trends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"The greatest value of a picture is when it forces us to notice what we never expected to see" (Tukey, Exploratory Data Analysis)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Patterns can be misleading. We identify patterns when there aren’t any.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Confirmatory</a:t>
            </a:r>
            <a:r>
              <a:rPr lang="en" sz="1500">
                <a:solidFill>
                  <a:schemeClr val="dk1"/>
                </a:solidFill>
              </a:rPr>
              <a:t>: Hypothesis Testing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975" y="1170125"/>
            <a:ext cx="47846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63" y="152400"/>
            <a:ext cx="76202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761875" y="4565550"/>
            <a:ext cx="34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ExtraLight"/>
                <a:ea typeface="Nunito ExtraLight"/>
                <a:cs typeface="Nunito ExtraLight"/>
                <a:sym typeface="Nunito ExtraLight"/>
              </a:rPr>
              <a:t>Lankow, Crooks, and Ritchie (2014): 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800" y="152400"/>
            <a:ext cx="3831675" cy="4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4857750"/>
            <a:ext cx="6096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Today’s panel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23" b="1723"/>
          <a:stretch/>
        </p:blipFill>
        <p:spPr>
          <a:xfrm rot="385682">
            <a:off x="5573359" y="1458483"/>
            <a:ext cx="1524936" cy="1472400"/>
          </a:xfrm>
          <a:prstGeom prst="rect">
            <a:avLst/>
          </a:prstGeom>
          <a:solidFill>
            <a:schemeClr val="bg1"/>
          </a:solidFill>
          <a:ln w="104775" cmpd="sng">
            <a:solidFill>
              <a:srgbClr val="FFFFFF"/>
            </a:solidFill>
            <a:miter lim="800000"/>
          </a:ln>
          <a:effectLst>
            <a:outerShdw blurRad="50800" dir="2700000" sx="103000" sy="103000" algn="tl" rotWithShape="0">
              <a:prstClr val="black">
                <a:alpha val="23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95" r="995"/>
          <a:stretch/>
        </p:blipFill>
        <p:spPr>
          <a:xfrm rot="21353004">
            <a:off x="3966841" y="1375346"/>
            <a:ext cx="1443619" cy="1472940"/>
          </a:xfrm>
          <a:prstGeom prst="rect">
            <a:avLst/>
          </a:prstGeom>
          <a:solidFill>
            <a:schemeClr val="bg1"/>
          </a:solidFill>
          <a:ln w="104775" cmpd="sng">
            <a:solidFill>
              <a:srgbClr val="FFFFFF"/>
            </a:solidFill>
            <a:miter lim="800000"/>
          </a:ln>
          <a:effectLst>
            <a:outerShdw blurRad="50800" dir="2700000" sx="103000" sy="103000" algn="tl" rotWithShape="0">
              <a:prstClr val="black">
                <a:alpha val="23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57" b="457"/>
          <a:stretch/>
        </p:blipFill>
        <p:spPr>
          <a:xfrm rot="557716">
            <a:off x="2372159" y="1388151"/>
            <a:ext cx="1486469" cy="1472880"/>
          </a:xfrm>
          <a:prstGeom prst="rect">
            <a:avLst/>
          </a:prstGeom>
          <a:solidFill>
            <a:schemeClr val="bg1"/>
          </a:solidFill>
          <a:ln w="104775" cmpd="sng">
            <a:solidFill>
              <a:srgbClr val="FFFFFF"/>
            </a:solidFill>
            <a:miter lim="800000"/>
          </a:ln>
          <a:effectLst>
            <a:outerShdw blurRad="50800" dir="2700000" sx="103000" sy="103000" algn="tl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989" b="1989"/>
          <a:stretch/>
        </p:blipFill>
        <p:spPr>
          <a:xfrm rot="21146771">
            <a:off x="763441" y="1379547"/>
            <a:ext cx="1533386" cy="1472400"/>
          </a:xfrm>
          <a:prstGeom prst="rect">
            <a:avLst/>
          </a:prstGeom>
          <a:solidFill>
            <a:schemeClr val="bg1"/>
          </a:solidFill>
          <a:ln w="104775" cmpd="sng">
            <a:solidFill>
              <a:srgbClr val="FFFFFF"/>
            </a:solidFill>
            <a:miter lim="800000"/>
          </a:ln>
          <a:effectLst>
            <a:outerShdw blurRad="50800" dir="2700000" sx="103000" sy="103000" algn="tl" rotWithShape="0">
              <a:prstClr val="black">
                <a:alpha val="23000"/>
              </a:prst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 rot="20844087">
            <a:off x="1144371" y="2977980"/>
            <a:ext cx="771525" cy="362601"/>
          </a:xfrm>
          <a:prstGeom prst="rect">
            <a:avLst/>
          </a:prstGeom>
          <a:noFill/>
          <a:ln w="104775" cmpd="sng">
            <a:noFill/>
            <a:miter lim="800000"/>
          </a:ln>
          <a:effectLst/>
        </p:spPr>
        <p:txBody>
          <a:bodyPr vert="horz" lIns="91440" tIns="45720" rIns="91440" bIns="45720" rtlCol="0" anchor="ctr" anchorCtr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GB" sz="1400" dirty="0"/>
              <a:t>Daniela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459470">
            <a:off x="2573121" y="2947991"/>
            <a:ext cx="771525" cy="362601"/>
          </a:xfrm>
          <a:prstGeom prst="rect">
            <a:avLst/>
          </a:prstGeom>
          <a:noFill/>
          <a:ln w="104775" cmpd="sng">
            <a:noFill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Thilani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rot="21203509">
            <a:off x="4302885" y="2937949"/>
            <a:ext cx="771525" cy="362601"/>
          </a:xfrm>
          <a:prstGeom prst="rect">
            <a:avLst/>
          </a:prstGeom>
          <a:noFill/>
          <a:ln w="104775" cmpd="sng">
            <a:noFill/>
            <a:miter lim="800000"/>
          </a:ln>
          <a:effectLst/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Cameron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 rot="514267">
            <a:off x="5864987" y="3076404"/>
            <a:ext cx="771525" cy="362601"/>
          </a:xfrm>
          <a:prstGeom prst="rect">
            <a:avLst/>
          </a:prstGeom>
          <a:noFill/>
          <a:ln w="104775" cmpd="sng">
            <a:noFill/>
            <a:miter lim="800000"/>
          </a:ln>
          <a:effectLst/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Jasmine</a:t>
            </a:r>
          </a:p>
        </p:txBody>
      </p:sp>
      <p:pic>
        <p:nvPicPr>
          <p:cNvPr id="1026" name="Picture 2" descr="Image result for Qatar skyline">
            <a:extLst>
              <a:ext uri="{FF2B5EF4-FFF2-40B4-BE49-F238E27FC236}">
                <a16:creationId xmlns:a16="http://schemas.microsoft.com/office/drawing/2014/main" id="{08233D36-DEE0-4089-81F7-CB43BC9A8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84" y="3575697"/>
            <a:ext cx="2520469" cy="14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ondon skyline">
            <a:extLst>
              <a:ext uri="{FF2B5EF4-FFF2-40B4-BE49-F238E27FC236}">
                <a16:creationId xmlns:a16="http://schemas.microsoft.com/office/drawing/2014/main" id="{FBAB5A86-3195-46BD-A493-E06B9328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4" y="3580781"/>
            <a:ext cx="2241017" cy="14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iami skyline">
            <a:extLst>
              <a:ext uri="{FF2B5EF4-FFF2-40B4-BE49-F238E27FC236}">
                <a16:creationId xmlns:a16="http://schemas.microsoft.com/office/drawing/2014/main" id="{778911E3-CFA2-4C76-AAAB-932B2E80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41" y="3585632"/>
            <a:ext cx="2935443" cy="13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9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use scripts?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814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150" y="2066925"/>
            <a:ext cx="49434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330100" y="3569425"/>
            <a:ext cx="4764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ExtraLight"/>
                <a:ea typeface="Nunito ExtraLight"/>
                <a:cs typeface="Nunito ExtraLight"/>
                <a:sym typeface="Nunito ExtraLight"/>
              </a:rPr>
              <a:t>https://www.washingtonpost.com/news/wonk/wp/2013/04/16/is-the-best-evidence-for-austerity-based-on-an-excel-spreadsheet-error/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9" cy="345881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77175" y="3003550"/>
            <a:ext cx="8024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9DBFB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DBFB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Nearly 20% of scientific papers that used Excel for genomic data analysis contain errors related to Excel’s automatic date format conversion</a:t>
            </a: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unito ExtraLight"/>
                <a:ea typeface="Nunito ExtraLight"/>
                <a:cs typeface="Nunito ExtraLight"/>
                <a:sym typeface="Nunito ExtraLight"/>
              </a:rPr>
              <a:t>(Ziemann, Eren, and El-Osta, 2016)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9DBFB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DBFB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16275" y="4704325"/>
            <a:ext cx="777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ExtraLight"/>
                <a:ea typeface="Nunito ExtraLight"/>
                <a:cs typeface="Nunito ExtraLight"/>
                <a:sym typeface="Nunito ExtraLight"/>
              </a:rPr>
              <a:t>Article and images from https://genomebiology.biomedcentral.com/articles/10.1186/s13059-016-1044-7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Small ideas: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Visualizations should appeal to different types of learners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Labels are helpful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Colorblindedness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Color can be used to accentuate key points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Standardize units and axes when possible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Big ideas: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lose track of your key message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Pilot your visualization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>
                <a:solidFill>
                  <a:schemeClr val="dk1"/>
                </a:solidFill>
              </a:rPr>
              <a:t>Graphical excellence requires telling the truth about the data.” (Tufte, 51)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AC0C-418C-445E-9695-E8E058232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Data Visualization Instruction to Your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DECC9-A9A9-454C-9C61-A64C8B938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Jasmine Kirby</a:t>
            </a:r>
          </a:p>
        </p:txBody>
      </p:sp>
    </p:spTree>
    <p:extLst>
      <p:ext uri="{BB962C8B-B14F-4D97-AF65-F5344CB8AC3E}">
        <p14:creationId xmlns:p14="http://schemas.microsoft.com/office/powerpoint/2010/main" val="1027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7F56-5101-4D00-9C22-375DE1F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9C01-9B9F-4E88-8CA1-6EFE61EC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literacy as part of information literacy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Interdisciplinarity</a:t>
            </a:r>
          </a:p>
          <a:p>
            <a:endParaRPr lang="en-US" dirty="0"/>
          </a:p>
          <a:p>
            <a:r>
              <a:rPr lang="en-US" dirty="0"/>
              <a:t>Providing training </a:t>
            </a:r>
          </a:p>
          <a:p>
            <a:endParaRPr lang="en-US" dirty="0"/>
          </a:p>
          <a:p>
            <a:r>
              <a:rPr lang="en-US" dirty="0"/>
              <a:t>Managing expectations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1A6D6-88A6-45C7-B856-3DE24FA2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literacy as part of information literacy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CEC95-6A0D-48B8-86FA-B5389BB0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C025D9-5408-472D-A6A1-9A413D8B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Spotlight on the framework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E04C22-268B-4B43-B04E-1F3BFC73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Can teach all of the ACRL framework but especially: </a:t>
            </a:r>
          </a:p>
          <a:p>
            <a:endParaRPr lang="en-US" sz="1800" b="1" dirty="0"/>
          </a:p>
          <a:p>
            <a:pPr lvl="1"/>
            <a:r>
              <a:rPr lang="en-US" sz="1500" b="1" dirty="0"/>
              <a:t>Information Creation as a Process</a:t>
            </a:r>
          </a:p>
          <a:p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938EA-0C26-4057-9B33-870F40C74399}"/>
              </a:ext>
            </a:extLst>
          </p:cNvPr>
          <p:cNvSpPr txBox="1"/>
          <p:nvPr/>
        </p:nvSpPr>
        <p:spPr>
          <a:xfrm>
            <a:off x="1428750" y="4281325"/>
            <a:ext cx="4914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75" dirty="0">
                <a:solidFill>
                  <a:srgbClr val="465562"/>
                </a:solidFill>
                <a:latin typeface="Euphemia"/>
                <a:ea typeface="+mn-ea"/>
              </a:rPr>
              <a:t>"Framework for Information Literacy for Higher Education", American Library Association, February 9, 2015.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75" dirty="0">
                <a:solidFill>
                  <a:srgbClr val="465562"/>
                </a:solidFill>
                <a:latin typeface="Euphemia"/>
                <a:ea typeface="+mn-ea"/>
              </a:rPr>
              <a:t>http://www.ala.org/acrl/standards/ilframework (Accessed February 3, 2021)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75" dirty="0">
                <a:solidFill>
                  <a:srgbClr val="465562"/>
                </a:solidFill>
                <a:latin typeface="Euphemia"/>
                <a:ea typeface="+mn-ea"/>
              </a:rPr>
              <a:t>Document ID: b910a6c4-6c8a-0d44-7dbc-a5dcbd509e3f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675" dirty="0">
              <a:solidFill>
                <a:srgbClr val="465562"/>
              </a:solidFill>
              <a:latin typeface="Euphemi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46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3620-B45F-47BC-BCD9-87219E82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good habits and expectations for data visualization early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6042-4F0C-4294-BDE4-CDA425D3E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Letting people know they have data to visualize</a:t>
            </a:r>
          </a:p>
          <a:p>
            <a:endParaRPr lang="en-US" dirty="0"/>
          </a:p>
          <a:p>
            <a:r>
              <a:rPr lang="en-US" dirty="0"/>
              <a:t>Teaching people how to find and cite datasets and how to critically evaluate these sources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6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2611EC-B26A-4CBF-BD50-F8CB3024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 time: </a:t>
            </a:r>
            <a:r>
              <a:rPr lang="en-US" b="1" dirty="0"/>
              <a:t>What to do when finding the perfect dataset seems inconceivable…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7903B-DC6B-4B81-830A-7A0C37A9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shot data literacy program for upperclassmen in a statistics course, originally an in person session now a </a:t>
            </a:r>
            <a:r>
              <a:rPr lang="en-US" dirty="0" err="1"/>
              <a:t>LibWizard</a:t>
            </a:r>
            <a:r>
              <a:rPr lang="en-US" dirty="0"/>
              <a:t> tutorial </a:t>
            </a:r>
          </a:p>
          <a:p>
            <a:endParaRPr lang="en-US" dirty="0"/>
          </a:p>
          <a:p>
            <a:r>
              <a:rPr lang="en-US" dirty="0"/>
              <a:t>Based on finding data on the countries and rodents of unusual size from the movie </a:t>
            </a:r>
            <a:r>
              <a:rPr lang="en-US" i="1" dirty="0"/>
              <a:t>The Princess Bride </a:t>
            </a:r>
          </a:p>
          <a:p>
            <a:endParaRPr lang="en-US" i="1" dirty="0"/>
          </a:p>
          <a:p>
            <a:r>
              <a:rPr lang="en-US" dirty="0"/>
              <a:t>Encourages students to take a more critical view of data and data visualizations they will encounter while researching</a:t>
            </a:r>
          </a:p>
        </p:txBody>
      </p:sp>
    </p:spTree>
    <p:extLst>
      <p:ext uri="{BB962C8B-B14F-4D97-AF65-F5344CB8AC3E}">
        <p14:creationId xmlns:p14="http://schemas.microsoft.com/office/powerpoint/2010/main" val="1421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C6C1F-30BA-401A-B92D-102B1DD5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Interdisciplinarity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2C5C6-094E-4C04-8D37-4744BBF17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>
                <a:solidFill>
                  <a:schemeClr val="tx2"/>
                </a:solidFill>
              </a:rPr>
              <a:t>A bit about the panelists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Char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8355401"/>
              </p:ext>
            </p:extLst>
          </p:nvPr>
        </p:nvGraphicFramePr>
        <p:xfrm>
          <a:off x="0" y="1312129"/>
          <a:ext cx="2724912" cy="321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0A6501-716E-4163-83FA-7E38CE332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083291"/>
              </p:ext>
            </p:extLst>
          </p:nvPr>
        </p:nvGraphicFramePr>
        <p:xfrm>
          <a:off x="2416126" y="1335089"/>
          <a:ext cx="3536618" cy="3556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C73384-1B9F-4851-9394-F1D20A6A22AA}"/>
              </a:ext>
            </a:extLst>
          </p:cNvPr>
          <p:cNvSpPr txBox="1"/>
          <p:nvPr/>
        </p:nvSpPr>
        <p:spPr>
          <a:xfrm>
            <a:off x="6224954" y="1312128"/>
            <a:ext cx="29190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50" dirty="0">
                <a:solidFill>
                  <a:srgbClr val="595959"/>
                </a:solidFill>
                <a:latin typeface="+mn-lt"/>
              </a:rPr>
              <a:t>3. Your favourite holiday?</a:t>
            </a:r>
          </a:p>
          <a:p>
            <a:r>
              <a:rPr lang="en-GB" sz="1850" dirty="0">
                <a:solidFill>
                  <a:srgbClr val="595959"/>
                </a:solidFill>
                <a:latin typeface="+mn-lt"/>
              </a:rPr>
              <a:t>□ New Years’</a:t>
            </a:r>
          </a:p>
          <a:p>
            <a:r>
              <a:rPr lang="en-GB" sz="1850" dirty="0">
                <a:solidFill>
                  <a:srgbClr val="595959"/>
                </a:solidFill>
                <a:latin typeface="+mn-lt"/>
              </a:rPr>
              <a:t>□ Halloween</a:t>
            </a:r>
          </a:p>
          <a:p>
            <a:r>
              <a:rPr lang="en-GB" sz="1850" dirty="0">
                <a:solidFill>
                  <a:srgbClr val="595959"/>
                </a:solidFill>
                <a:latin typeface="+mn-lt"/>
              </a:rPr>
              <a:t>□ My birthday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244909B-4611-43BD-8EC1-4D11E268D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455563"/>
              </p:ext>
            </p:extLst>
          </p:nvPr>
        </p:nvGraphicFramePr>
        <p:xfrm>
          <a:off x="5952744" y="2543234"/>
          <a:ext cx="2919046" cy="2600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CCDB08-462D-4788-9982-D458F7EF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as a truly interdisciplinary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8FA354-7587-4390-84D3-420AF1D9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us find ourselves liaising for a bunch of unrelated subjects</a:t>
            </a:r>
          </a:p>
          <a:p>
            <a:endParaRPr lang="en-US" dirty="0"/>
          </a:p>
          <a:p>
            <a:r>
              <a:rPr lang="en-US" dirty="0"/>
              <a:t>We know about and study different research methodologies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5C74-1927-4A3C-9485-F423E748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F21B-B261-4D2D-9449-F44F0940A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familiarize ourselves with the latest software tools to support our departments and in our own research </a:t>
            </a:r>
          </a:p>
          <a:p>
            <a:endParaRPr lang="en-US" dirty="0"/>
          </a:p>
          <a:p>
            <a:r>
              <a:rPr lang="en-US" dirty="0"/>
              <a:t>People don’t always use the right tool for what they are trying to do </a:t>
            </a:r>
          </a:p>
          <a:p>
            <a:endParaRPr lang="en-US" dirty="0"/>
          </a:p>
          <a:p>
            <a:r>
              <a:rPr lang="en-US" dirty="0"/>
              <a:t>Getting people to ask if what they are doing requires that tool is important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2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C775E7-C81B-4C3F-B7AF-643D1A54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 you can provide training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486B1-4E2D-4F65-A554-EB7D2292B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when you are also learning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951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1FA6-7DB0-48FE-8D7D-EF2651C1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education: the learning never stops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9D3F-F3E7-4E87-B271-0E5C64039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 lot of what we offer is lifelong learning and training and professional development, self-directed learning </a:t>
            </a:r>
          </a:p>
          <a:p>
            <a:endParaRPr lang="en-US" dirty="0"/>
          </a:p>
          <a:p>
            <a:r>
              <a:rPr lang="en-US" dirty="0"/>
              <a:t>So many free open resources available online </a:t>
            </a:r>
          </a:p>
        </p:txBody>
      </p:sp>
    </p:spTree>
    <p:extLst>
      <p:ext uri="{BB962C8B-B14F-4D97-AF65-F5344CB8AC3E}">
        <p14:creationId xmlns:p14="http://schemas.microsoft.com/office/powerpoint/2010/main" val="30288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9660-7FAC-460F-B9DF-5920CBA5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people to try new things, together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63DC-4D97-4C2D-8F70-E871963AC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Hosting workshops that bring together people from a variety of disciplines and backgrounds</a:t>
            </a:r>
          </a:p>
          <a:p>
            <a:endParaRPr lang="en-US" dirty="0"/>
          </a:p>
          <a:p>
            <a:r>
              <a:rPr lang="en-US" dirty="0"/>
              <a:t>Advertising software tools and learning resources available through the library that people may not have known about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D51C-9B04-4398-8341-B180D310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time: Slytherin House Initiative at Iowa State University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4D4B-6B3C-43E6-ABC1-52A85A0AF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 book club about learning Python open to the entire library that took over a computer lab on Friday afternoons </a:t>
            </a:r>
          </a:p>
          <a:p>
            <a:endParaRPr lang="en-US" dirty="0"/>
          </a:p>
          <a:p>
            <a:r>
              <a:rPr lang="en-US" dirty="0"/>
              <a:t>Also brought Software Carpentry to campus for the library</a:t>
            </a:r>
          </a:p>
          <a:p>
            <a:endParaRPr lang="en-US" dirty="0"/>
          </a:p>
          <a:p>
            <a:r>
              <a:rPr lang="en-US" dirty="0"/>
              <a:t>Resulted in a couple of projects based on using Python to solve various library issues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B8081-2A8F-48A4-A203-3BC44BA6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Expectations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CBAC7-3390-4127-B482-46AE34AEC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3FDB3-337B-4711-81B4-BD271818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awareness of how practical stuff is by having people try to do it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259316-B460-4BF4-95A1-4E805B17A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goal of Slytherin house was to show people what was possible with using Python and bring people from different parts of the library together to cross pollinate knowledge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Skunkworks and making space for people to figure out what is a good or a bad idea before getting too invested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A78F2-A6C8-4081-B010-703D891D9F68}"/>
              </a:ext>
            </a:extLst>
          </p:cNvPr>
          <p:cNvSpPr txBox="1"/>
          <p:nvPr/>
        </p:nvSpPr>
        <p:spPr>
          <a:xfrm>
            <a:off x="1389619" y="3902154"/>
            <a:ext cx="71437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</a:rPr>
              <a:t>Morgan, P. (2020, January 14). Reconsidering Skunkworks. </a:t>
            </a:r>
            <a:r>
              <a:rPr lang="en-US" sz="1350" i="1" dirty="0">
                <a:solidFill>
                  <a:srgbClr val="465562"/>
                </a:solidFill>
                <a:latin typeface="Euphemia"/>
                <a:ea typeface="+mn-ea"/>
              </a:rPr>
              <a:t>Paige Morgan Blog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</a:rPr>
              <a:t>. 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  <a:hlinkClick r:id="rId2"/>
              </a:rPr>
              <a:t>http://blog.paigemorgan.net/articles/20/reconsidering-skunkworks.html</a:t>
            </a:r>
            <a:endParaRPr lang="en-US" sz="1350" dirty="0">
              <a:solidFill>
                <a:srgbClr val="465562"/>
              </a:solidFill>
              <a:latin typeface="Euphemia"/>
              <a:ea typeface="+mn-ea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 err="1">
                <a:solidFill>
                  <a:srgbClr val="465562"/>
                </a:solidFill>
                <a:latin typeface="Euphemia"/>
                <a:ea typeface="+mn-ea"/>
              </a:rPr>
              <a:t>Nowviskie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</a:rPr>
              <a:t>, B. (2013). Skunks in the Library: A Path to Production for Scholarly R&amp;D. </a:t>
            </a:r>
            <a:r>
              <a:rPr lang="en-US" sz="1350" i="1" dirty="0">
                <a:solidFill>
                  <a:srgbClr val="465562"/>
                </a:solidFill>
                <a:latin typeface="Euphemia"/>
                <a:ea typeface="+mn-ea"/>
              </a:rPr>
              <a:t>Journal of Library Administration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</a:rPr>
              <a:t>, </a:t>
            </a:r>
            <a:r>
              <a:rPr lang="en-US" sz="1350" i="1" dirty="0">
                <a:solidFill>
                  <a:srgbClr val="465562"/>
                </a:solidFill>
                <a:latin typeface="Euphemia"/>
                <a:ea typeface="+mn-ea"/>
              </a:rPr>
              <a:t>53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</a:rPr>
              <a:t>(1), 53–66. </a:t>
            </a:r>
            <a:r>
              <a:rPr lang="en-US" sz="1350" dirty="0">
                <a:solidFill>
                  <a:srgbClr val="465562"/>
                </a:solidFill>
                <a:latin typeface="Euphemia"/>
                <a:ea typeface="+mn-ea"/>
                <a:hlinkClick r:id="rId3"/>
              </a:rPr>
              <a:t>https://doi.org/10.1080/01930826.2013.756698</a:t>
            </a:r>
            <a:endParaRPr lang="en-US" sz="1350" dirty="0">
              <a:solidFill>
                <a:srgbClr val="465562"/>
              </a:solidFill>
              <a:latin typeface="Euphemi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32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F6CE-F74D-42A8-AF1C-EEA4B910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time: ArcGIS Story Maps workshop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20FACC-14F5-430F-BEF7-B1C1F0CC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 of a GIS day celebration in collaboration with campus and local GIS user groups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Chosen because it is a very easy to use tool with excellent documentation </a:t>
            </a:r>
          </a:p>
          <a:p>
            <a:endParaRPr lang="en-US" dirty="0"/>
          </a:p>
          <a:p>
            <a:r>
              <a:rPr lang="en-US" dirty="0"/>
              <a:t>Help people learn how much GIS they can realistically learn in a one hour library workshop </a:t>
            </a:r>
          </a:p>
          <a:p>
            <a:endParaRPr lang="en-US" dirty="0"/>
          </a:p>
          <a:p>
            <a:r>
              <a:rPr lang="en-US" dirty="0"/>
              <a:t>Had to switch to </a:t>
            </a:r>
            <a:r>
              <a:rPr lang="en-US" dirty="0" err="1"/>
              <a:t>Esri</a:t>
            </a:r>
            <a:r>
              <a:rPr lang="en-US" dirty="0"/>
              <a:t> ArcGIS Story Maps because Knight Lab’s </a:t>
            </a:r>
            <a:r>
              <a:rPr lang="en-US" dirty="0" err="1"/>
              <a:t>StoryMap</a:t>
            </a:r>
            <a:r>
              <a:rPr lang="en-US" dirty="0"/>
              <a:t> JS did not offer any accessibility features or workarounds at the time. You have the power. </a:t>
            </a:r>
          </a:p>
        </p:txBody>
      </p:sp>
    </p:spTree>
    <p:extLst>
      <p:ext uri="{BB962C8B-B14F-4D97-AF65-F5344CB8AC3E}">
        <p14:creationId xmlns:p14="http://schemas.microsoft.com/office/powerpoint/2010/main" val="26384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70806E-6D86-43A3-9003-C8D4B975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let data visualization out of the purview of library instruction!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27735F-AD8D-47DC-89E0-0948F552F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1ECE8-8024-42F2-959A-E096A7B96850}"/>
              </a:ext>
            </a:extLst>
          </p:cNvPr>
          <p:cNvSpPr txBox="1"/>
          <p:nvPr/>
        </p:nvSpPr>
        <p:spPr>
          <a:xfrm>
            <a:off x="-1815" y="4952306"/>
            <a:ext cx="78322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https://www.nabler.com/articles/the-data-visualization-manual-that-you-will-want-to-bookmark/</a:t>
            </a:r>
          </a:p>
        </p:txBody>
      </p:sp>
      <p:pic>
        <p:nvPicPr>
          <p:cNvPr id="4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2B354730-1767-4DC6-A1AA-2ABCC697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88" y="507676"/>
            <a:ext cx="5278411" cy="4449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CA769-386B-4625-B05F-8BA52043D69F}"/>
              </a:ext>
            </a:extLst>
          </p:cNvPr>
          <p:cNvSpPr txBox="1"/>
          <p:nvPr/>
        </p:nvSpPr>
        <p:spPr>
          <a:xfrm>
            <a:off x="109499" y="95677"/>
            <a:ext cx="4947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cs typeface="Arial"/>
                <a:sym typeface="Arial"/>
              </a:rPr>
              <a:t>What makes a good visualization?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62"/>
          <p:cNvPicPr preferRelativeResize="0"/>
          <p:nvPr/>
        </p:nvPicPr>
        <p:blipFill rotWithShape="1">
          <a:blip r:embed="rId3">
            <a:alphaModFix/>
          </a:blip>
          <a:srcRect l="-15029" t="3860" r="6746" b="-3860"/>
          <a:stretch/>
        </p:blipFill>
        <p:spPr>
          <a:xfrm>
            <a:off x="-1485900" y="21600"/>
            <a:ext cx="106299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62"/>
          <p:cNvSpPr txBox="1"/>
          <p:nvPr/>
        </p:nvSpPr>
        <p:spPr>
          <a:xfrm>
            <a:off x="-10075" y="4898423"/>
            <a:ext cx="9144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https://golagoon.com/how-do-i-make-a-google-spreadsheet/how-to-make-a-column-or-row-visible-always-in-google-spreadsheets-do-i-spreadsheet-fit-on-o/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CB9BF-A2CB-431B-AE24-0BB9A367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00" y="0"/>
            <a:ext cx="8815933" cy="49589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78189-7655-4607-BBD1-BAB256762686}"/>
              </a:ext>
            </a:extLst>
          </p:cNvPr>
          <p:cNvSpPr/>
          <p:nvPr/>
        </p:nvSpPr>
        <p:spPr>
          <a:xfrm>
            <a:off x="10468" y="4934384"/>
            <a:ext cx="70045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https://looker.com/blog/different-types-graphs-charts-uses</a:t>
            </a:r>
          </a:p>
        </p:txBody>
      </p:sp>
    </p:spTree>
    <p:extLst>
      <p:ext uri="{BB962C8B-B14F-4D97-AF65-F5344CB8AC3E}">
        <p14:creationId xmlns:p14="http://schemas.microsoft.com/office/powerpoint/2010/main" val="28690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1ECE8-8024-42F2-959A-E096A7B96850}"/>
              </a:ext>
            </a:extLst>
          </p:cNvPr>
          <p:cNvSpPr txBox="1"/>
          <p:nvPr/>
        </p:nvSpPr>
        <p:spPr>
          <a:xfrm>
            <a:off x="-1815" y="4952306"/>
            <a:ext cx="78322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https://vizpilgrim.com/2019/11/01/visual-encoding/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CA769-386B-4625-B05F-8BA52043D69F}"/>
              </a:ext>
            </a:extLst>
          </p:cNvPr>
          <p:cNvSpPr txBox="1"/>
          <p:nvPr/>
        </p:nvSpPr>
        <p:spPr>
          <a:xfrm>
            <a:off x="109499" y="180201"/>
            <a:ext cx="4947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cs typeface="Arial"/>
                <a:sym typeface="Arial"/>
              </a:rPr>
              <a:t>Visual encoding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5345C-028D-459B-95A2-4A98919D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41" y="904314"/>
            <a:ext cx="4212201" cy="34004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2C74B-9282-4673-B654-AB079E056582}"/>
              </a:ext>
            </a:extLst>
          </p:cNvPr>
          <p:cNvSpPr/>
          <p:nvPr/>
        </p:nvSpPr>
        <p:spPr>
          <a:xfrm>
            <a:off x="-1815" y="98848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Visual encoding is converting a visual image to understand it as an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Encoding of retinal variables to become visually informative.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What are we able to decode most accurately?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	Position, length, and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55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1ECE8-8024-42F2-959A-E096A7B96850}"/>
              </a:ext>
            </a:extLst>
          </p:cNvPr>
          <p:cNvSpPr txBox="1"/>
          <p:nvPr/>
        </p:nvSpPr>
        <p:spPr>
          <a:xfrm>
            <a:off x="-1815" y="4952306"/>
            <a:ext cx="78322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https://www.howdodesign.com/the-graphic-design-process-getting-ready/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https://help.tableau.com/current/pro/desktop/en-us/accessibility_best_practice.htm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CA769-386B-4625-B05F-8BA52043D69F}"/>
              </a:ext>
            </a:extLst>
          </p:cNvPr>
          <p:cNvSpPr txBox="1"/>
          <p:nvPr/>
        </p:nvSpPr>
        <p:spPr>
          <a:xfrm>
            <a:off x="109499" y="180201"/>
            <a:ext cx="4947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cs typeface="Arial"/>
                <a:sym typeface="Arial"/>
              </a:rPr>
              <a:t>Graphic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2C74B-9282-4673-B654-AB079E056582}"/>
              </a:ext>
            </a:extLst>
          </p:cNvPr>
          <p:cNvSpPr/>
          <p:nvPr/>
        </p:nvSpPr>
        <p:spPr>
          <a:xfrm>
            <a:off x="109499" y="1046068"/>
            <a:ext cx="397446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Creating visual communications to convey a message effectively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Use of design tools like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Adobe Illustrator.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Best practices, design theme, creativity, accuracy, and accessibility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7356-46B4-4474-8B33-2A807A4E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92" y="1522476"/>
            <a:ext cx="4719339" cy="18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1ECE8-8024-42F2-959A-E096A7B96850}"/>
              </a:ext>
            </a:extLst>
          </p:cNvPr>
          <p:cNvSpPr txBox="1"/>
          <p:nvPr/>
        </p:nvSpPr>
        <p:spPr>
          <a:xfrm>
            <a:off x="-1815" y="4837046"/>
            <a:ext cx="91996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https://help.tableau.com/current/pro/desktop/en-us/accessibility_best_practice.htm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https://www.csun.edu/universal-design-center/accessible-infographics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https://www.tableau.com/about/blog/2016/4/examining-data-viz-rules-dont-use-red-green-together-53463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https://www.color-blindness.com/coblis-color-blindness-simulator/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CA769-386B-4625-B05F-8BA52043D69F}"/>
              </a:ext>
            </a:extLst>
          </p:cNvPr>
          <p:cNvSpPr txBox="1"/>
          <p:nvPr/>
        </p:nvSpPr>
        <p:spPr>
          <a:xfrm>
            <a:off x="86447" y="72625"/>
            <a:ext cx="4947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Accessibility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2C74B-9282-4673-B654-AB079E056582}"/>
              </a:ext>
            </a:extLst>
          </p:cNvPr>
          <p:cNvSpPr/>
          <p:nvPr/>
        </p:nvSpPr>
        <p:spPr>
          <a:xfrm>
            <a:off x="86446" y="554292"/>
            <a:ext cx="5031119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Keep it simple.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Use color-blind palettes to create visualization.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 a color Blindness Simulator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For line marks, use additional options like shapes, size, and labels.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Image infographics require an alternative text description in the form of a transcript.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  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E.g.: Transcript can be displayed below an image infographic.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478E3-1C8E-465F-B05E-74301830F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939" y="180201"/>
            <a:ext cx="3456608" cy="1903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AC0B9-2727-4CAD-987E-D823D614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940" y="2318284"/>
            <a:ext cx="3456608" cy="20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0985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SAGE">
      <a:dk1>
        <a:srgbClr val="000000"/>
      </a:dk1>
      <a:lt1>
        <a:srgbClr val="FFFFFF"/>
      </a:lt1>
      <a:dk2>
        <a:srgbClr val="1B5BC6"/>
      </a:dk2>
      <a:lt2>
        <a:srgbClr val="FFFFFF"/>
      </a:lt2>
      <a:accent1>
        <a:srgbClr val="61AEED"/>
      </a:accent1>
      <a:accent2>
        <a:srgbClr val="0099A8"/>
      </a:accent2>
      <a:accent3>
        <a:srgbClr val="F0536A"/>
      </a:accent3>
      <a:accent4>
        <a:srgbClr val="630361"/>
      </a:accent4>
      <a:accent5>
        <a:srgbClr val="66BA6B"/>
      </a:accent5>
      <a:accent6>
        <a:srgbClr val="FBAE16"/>
      </a:accent6>
      <a:hlink>
        <a:srgbClr val="1B5BC6"/>
      </a:hlink>
      <a:folHlink>
        <a:srgbClr val="1B5BC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">
  <a:themeElements>
    <a:clrScheme name="SAGE">
      <a:dk1>
        <a:srgbClr val="000000"/>
      </a:dk1>
      <a:lt1>
        <a:srgbClr val="FFFFFF"/>
      </a:lt1>
      <a:dk2>
        <a:srgbClr val="1B5BC6"/>
      </a:dk2>
      <a:lt2>
        <a:srgbClr val="FFFFFF"/>
      </a:lt2>
      <a:accent1>
        <a:srgbClr val="61AEED"/>
      </a:accent1>
      <a:accent2>
        <a:srgbClr val="0099A8"/>
      </a:accent2>
      <a:accent3>
        <a:srgbClr val="F0536A"/>
      </a:accent3>
      <a:accent4>
        <a:srgbClr val="630361"/>
      </a:accent4>
      <a:accent5>
        <a:srgbClr val="66BA6B"/>
      </a:accent5>
      <a:accent6>
        <a:srgbClr val="FBAE16"/>
      </a:accent6>
      <a:hlink>
        <a:srgbClr val="1B5BC6"/>
      </a:hlink>
      <a:folHlink>
        <a:srgbClr val="1B5BC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18_gradient_red_darkred">
      <a:dk1>
        <a:srgbClr val="282828"/>
      </a:dk1>
      <a:lt1>
        <a:srgbClr val="FFFFFF"/>
      </a:lt1>
      <a:dk2>
        <a:srgbClr val="005030"/>
      </a:dk2>
      <a:lt2>
        <a:srgbClr val="F47321"/>
      </a:lt2>
      <a:accent1>
        <a:srgbClr val="F47321"/>
      </a:accent1>
      <a:accent2>
        <a:srgbClr val="FBDE81"/>
      </a:accent2>
      <a:accent3>
        <a:srgbClr val="005030"/>
      </a:accent3>
      <a:accent4>
        <a:srgbClr val="40756F"/>
      </a:accent4>
      <a:accent5>
        <a:srgbClr val="2C112B"/>
      </a:accent5>
      <a:accent6>
        <a:srgbClr val="DF3100"/>
      </a:accent6>
      <a:hlink>
        <a:srgbClr val="282828"/>
      </a:hlink>
      <a:folHlink>
        <a:srgbClr val="28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7b620e60-f960-465e-ad82-c1ff91419ee9">Slideshow in SAGE branded style, to be used for all internal presentations</Description0>
    <Category xmlns="7b620e60-f960-465e-ad82-c1ff91419ee9">PowerPoint</Category>
    <SharedWithUsers xmlns="61ad0255-c457-4dc8-a628-90062e5c6e07">
      <UserInfo>
        <DisplayName>Albert Sciamanna</DisplayName>
        <AccountId>550</AccountId>
        <AccountType/>
      </UserInfo>
      <UserInfo>
        <DisplayName>Leah Watson</DisplayName>
        <AccountId>1185</AccountId>
        <AccountType/>
      </UserInfo>
      <UserInfo>
        <DisplayName>Melissa Salway</DisplayName>
        <AccountId>1422</AccountId>
        <AccountType/>
      </UserInfo>
      <UserInfo>
        <DisplayName>Inderjit Kaur Arora</DisplayName>
        <AccountId>1002</AccountId>
        <AccountType/>
      </UserInfo>
      <UserInfo>
        <DisplayName>Jasmine Neo</DisplayName>
        <AccountId>2853</AccountId>
        <AccountType/>
      </UserInfo>
      <UserInfo>
        <DisplayName>Maureen Adams</DisplayName>
        <AccountId>704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7C9835E05D474B90C040B2C5EE3213" ma:contentTypeVersion="7" ma:contentTypeDescription="Create a new document." ma:contentTypeScope="" ma:versionID="3074a25466e9e23f3378d84a1ac02d86">
  <xsd:schema xmlns:xsd="http://www.w3.org/2001/XMLSchema" xmlns:xs="http://www.w3.org/2001/XMLSchema" xmlns:p="http://schemas.microsoft.com/office/2006/metadata/properties" xmlns:ns2="7b620e60-f960-465e-ad82-c1ff91419ee9" xmlns:ns3="61ad0255-c457-4dc8-a628-90062e5c6e07" targetNamespace="http://schemas.microsoft.com/office/2006/metadata/properties" ma:root="true" ma:fieldsID="d66b6aa91cb221d179d46f2e3692edeb" ns2:_="" ns3:_="">
    <xsd:import namespace="7b620e60-f960-465e-ad82-c1ff91419ee9"/>
    <xsd:import namespace="61ad0255-c457-4dc8-a628-90062e5c6e07"/>
    <xsd:element name="properties">
      <xsd:complexType>
        <xsd:sequence>
          <xsd:element name="documentManagement">
            <xsd:complexType>
              <xsd:all>
                <xsd:element ref="ns2:Category"/>
                <xsd:element ref="ns2:Description0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20e60-f960-465e-ad82-c1ff91419ee9" elementFormDefault="qualified">
    <xsd:import namespace="http://schemas.microsoft.com/office/2006/documentManagement/types"/>
    <xsd:import namespace="http://schemas.microsoft.com/office/infopath/2007/PartnerControls"/>
    <xsd:element name="Category" ma:index="8" ma:displayName="Category" ma:default="Corporate" ma:internalName="Category">
      <xsd:simpleType>
        <xsd:restriction base="dms:Choice">
          <xsd:enumeration value="Corporate"/>
          <xsd:enumeration value="CQ Press"/>
          <xsd:enumeration value="Internal"/>
          <xsd:enumeration value="Product - CQ Press"/>
          <xsd:enumeration value="Product - SAGE"/>
          <xsd:enumeration value="PowerPoint"/>
          <xsd:enumeration value="Word"/>
        </xsd:restriction>
      </xsd:simpleType>
    </xsd:element>
    <xsd:element name="Description0" ma:index="9" nillable="true" ma:displayName="Description" ma:internalName="Description0">
      <xsd:simpleType>
        <xsd:restriction base="dms:Text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d0255-c457-4dc8-a628-90062e5c6e0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DA008D-E1E8-40EA-AE14-C2D8DD105698}">
  <ds:schemaRefs>
    <ds:schemaRef ds:uri="http://schemas.microsoft.com/office/2006/metadata/properties"/>
    <ds:schemaRef ds:uri="http://schemas.microsoft.com/office/infopath/2007/PartnerControls"/>
    <ds:schemaRef ds:uri="7b620e60-f960-465e-ad82-c1ff91419ee9"/>
    <ds:schemaRef ds:uri="61ad0255-c457-4dc8-a628-90062e5c6e07"/>
  </ds:schemaRefs>
</ds:datastoreItem>
</file>

<file path=customXml/itemProps2.xml><?xml version="1.0" encoding="utf-8"?>
<ds:datastoreItem xmlns:ds="http://schemas.openxmlformats.org/officeDocument/2006/customXml" ds:itemID="{C8AD0CE7-0FA4-418A-B65B-AE8381597A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20e60-f960-465e-ad82-c1ff91419ee9"/>
    <ds:schemaRef ds:uri="61ad0255-c457-4dc8-a628-90062e5c6e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80C722-751D-4503-A8E4-C11EDAC6AF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Master Slides widescreen.potx</Template>
  <TotalTime>7365</TotalTime>
  <Words>1667</Words>
  <Application>Microsoft Office PowerPoint</Application>
  <PresentationFormat>On-screen Show (16:9)</PresentationFormat>
  <Paragraphs>215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Euphemia</vt:lpstr>
      <vt:lpstr>Montserrat</vt:lpstr>
      <vt:lpstr>Nunito</vt:lpstr>
      <vt:lpstr>Nunito Black</vt:lpstr>
      <vt:lpstr>Nunito ExtraLight</vt:lpstr>
      <vt:lpstr>Roboto</vt:lpstr>
      <vt:lpstr>Title Slides</vt:lpstr>
      <vt:lpstr>Slides</vt:lpstr>
      <vt:lpstr>Office Theme</vt:lpstr>
      <vt:lpstr>Math 16x9</vt:lpstr>
      <vt:lpstr>Simple Light</vt:lpstr>
      <vt:lpstr>PowerPoint Presentation</vt:lpstr>
      <vt:lpstr>Today’s panel</vt:lpstr>
      <vt:lpstr>A bit about the panelists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topics in data visualization</vt:lpstr>
      <vt:lpstr>Ethos</vt:lpstr>
      <vt:lpstr>Know Your Data</vt:lpstr>
      <vt:lpstr>Exploratory vs. Confirmatory Data Analysis</vt:lpstr>
      <vt:lpstr>PowerPoint Presentation</vt:lpstr>
      <vt:lpstr>PowerPoint Presentation</vt:lpstr>
      <vt:lpstr>When should you use scripts?</vt:lpstr>
      <vt:lpstr>PowerPoint Presentation</vt:lpstr>
      <vt:lpstr>Takeaways</vt:lpstr>
      <vt:lpstr>Bringing Data Visualization Instruction to Your Library</vt:lpstr>
      <vt:lpstr>Outline </vt:lpstr>
      <vt:lpstr>Data literacy as part of information literacy </vt:lpstr>
      <vt:lpstr>Spotlight on the framework </vt:lpstr>
      <vt:lpstr>Building good habits and expectations for data visualization early on </vt:lpstr>
      <vt:lpstr>Story time: What to do when finding the perfect dataset seems inconceivable… </vt:lpstr>
      <vt:lpstr>Interdisciplinarity  </vt:lpstr>
      <vt:lpstr>Library as a truly interdisciplinary space</vt:lpstr>
      <vt:lpstr>Tools </vt:lpstr>
      <vt:lpstr>Yes you can provide training </vt:lpstr>
      <vt:lpstr>Higher education: the learning never stops </vt:lpstr>
      <vt:lpstr>Getting people to try new things, together  </vt:lpstr>
      <vt:lpstr>Story time: Slytherin House Initiative at Iowa State University </vt:lpstr>
      <vt:lpstr>Managing Expectations </vt:lpstr>
      <vt:lpstr>Improving awareness of how practical stuff is by having people try to do it </vt:lpstr>
      <vt:lpstr>Story time: ArcGIS Story Maps workshop </vt:lpstr>
      <vt:lpstr>Don’t let data visualization out of the purview of library instruction!</vt:lpstr>
    </vt:vector>
  </TitlesOfParts>
  <Manager/>
  <Company>SAGE Publishing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/>
  <dc:creator/>
  <cp:keywords/>
  <dc:description/>
  <cp:lastModifiedBy>Daniela Duca</cp:lastModifiedBy>
  <cp:revision>627</cp:revision>
  <dcterms:created xsi:type="dcterms:W3CDTF">2012-11-12T22:03:53Z</dcterms:created>
  <dcterms:modified xsi:type="dcterms:W3CDTF">2021-02-10T16:43:57Z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0x010100F17C9835E05D474B90C040B2C5EE3213</vt:lpwstr>
  </property>
</Properties>
</file>